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2" r:id="rId2"/>
    <p:sldId id="387" r:id="rId3"/>
    <p:sldId id="388" r:id="rId4"/>
    <p:sldId id="389" r:id="rId5"/>
    <p:sldId id="390" r:id="rId6"/>
    <p:sldId id="391" r:id="rId7"/>
    <p:sldId id="392" r:id="rId8"/>
    <p:sldId id="395" r:id="rId9"/>
    <p:sldId id="379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6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ordwall.net/play/261/687/7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261/684/125" TargetMode="External"/><Relationship Id="rId2" Type="http://schemas.openxmlformats.org/officeDocument/2006/relationships/hyperlink" Target="https://wordwall.net/play/261/682/9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-sfera.hr/dodatni-digitalni-sadrzaji/901d4dd1-2f14-47aa-b6b8-c027ea8fcfb9/" TargetMode="External"/><Relationship Id="rId5" Type="http://schemas.openxmlformats.org/officeDocument/2006/relationships/image" Target="../media/image17.png"/><Relationship Id="rId4" Type="http://schemas.openxmlformats.org/officeDocument/2006/relationships/hyperlink" Target="https://www.e-sfera.hr/dodatni-digitalni-sadrzaji/ad6bdda6-8715-4891-97c7-fc25b9bcab2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735" y="3216790"/>
            <a:ext cx="6840669" cy="1655762"/>
          </a:xfrm>
        </p:spPr>
        <p:txBody>
          <a:bodyPr>
            <a:normAutofit/>
          </a:bodyPr>
          <a:lstStyle/>
          <a:p>
            <a:r>
              <a:rPr lang="hr-HR" sz="6600"/>
              <a:t>Superheroes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>
            <a:extLst>
              <a:ext uri="{FF2B5EF4-FFF2-40B4-BE49-F238E27FC236}">
                <a16:creationId xmlns:a16="http://schemas.microsoft.com/office/drawing/2014/main" id="{3E61A84E-97D8-492E-841C-E8B35AEE4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91347" cy="685800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7B090156-A435-494C-A63E-F10DA6649EE3}"/>
              </a:ext>
            </a:extLst>
          </p:cNvPr>
          <p:cNvSpPr txBox="1"/>
          <p:nvPr/>
        </p:nvSpPr>
        <p:spPr>
          <a:xfrm>
            <a:off x="5953328" y="214009"/>
            <a:ext cx="5622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119.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3CDF4BB6-128D-4D9C-BB37-E9CF5135D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04" y="214009"/>
            <a:ext cx="10467975" cy="2647950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031C2680-CBF4-4089-B1C6-58A83A953433}"/>
              </a:ext>
            </a:extLst>
          </p:cNvPr>
          <p:cNvSpPr txBox="1"/>
          <p:nvPr/>
        </p:nvSpPr>
        <p:spPr>
          <a:xfrm>
            <a:off x="369651" y="1819072"/>
            <a:ext cx="76848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Can you recognize who the people in Task 1 are?</a:t>
            </a:r>
          </a:p>
          <a:p>
            <a:r>
              <a:rPr lang="hr-HR" sz="2400" i="1"/>
              <a:t>Prepoznaješ li likove iz 1. zadatka.</a:t>
            </a:r>
          </a:p>
          <a:p>
            <a:r>
              <a:rPr lang="hr-HR" sz="2400"/>
              <a:t> </a:t>
            </a:r>
          </a:p>
          <a:p>
            <a:r>
              <a:rPr lang="hr-HR" sz="2400"/>
              <a:t>Do you know any other superheroes?</a:t>
            </a:r>
          </a:p>
          <a:p>
            <a:r>
              <a:rPr lang="hr-HR" sz="2400" i="1"/>
              <a:t>Koje još superheroje znaš?</a:t>
            </a:r>
          </a:p>
          <a:p>
            <a:endParaRPr lang="hr-HR" sz="2400" i="1"/>
          </a:p>
          <a:p>
            <a:r>
              <a:rPr lang="hr-HR" sz="2400"/>
              <a:t>Why are they special?</a:t>
            </a:r>
          </a:p>
          <a:p>
            <a:r>
              <a:rPr lang="hr-HR" sz="2400" i="1"/>
              <a:t>Po čemu su posebni?</a:t>
            </a:r>
          </a:p>
          <a:p>
            <a:endParaRPr lang="hr-HR" sz="2400" i="1"/>
          </a:p>
          <a:p>
            <a:r>
              <a:rPr lang="hr-HR" sz="2400"/>
              <a:t>What can they do?</a:t>
            </a:r>
          </a:p>
          <a:p>
            <a:r>
              <a:rPr lang="hr-HR" sz="2400" i="1"/>
              <a:t>Što mogu raditi?</a:t>
            </a:r>
          </a:p>
        </p:txBody>
      </p:sp>
    </p:spTree>
    <p:extLst>
      <p:ext uri="{BB962C8B-B14F-4D97-AF65-F5344CB8AC3E}">
        <p14:creationId xmlns:p14="http://schemas.microsoft.com/office/powerpoint/2010/main" val="266348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BCDAE9DA-5C9F-4BEE-BE4B-7D8AA1B59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163" y="778592"/>
            <a:ext cx="8296275" cy="5019675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28338D29-A9F8-4D69-803E-254268EEE430}"/>
              </a:ext>
            </a:extLst>
          </p:cNvPr>
          <p:cNvSpPr txBox="1"/>
          <p:nvPr/>
        </p:nvSpPr>
        <p:spPr>
          <a:xfrm>
            <a:off x="554477" y="272374"/>
            <a:ext cx="10466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Pronađi odgovor na pitanje iz zadatka u tekstu: koje je njihovo zanimanje? Zaokruži točan odgovor.</a:t>
            </a:r>
          </a:p>
        </p:txBody>
      </p:sp>
      <p:sp>
        <p:nvSpPr>
          <p:cNvPr id="5" name="Elipsa 4">
            <a:extLst>
              <a:ext uri="{FF2B5EF4-FFF2-40B4-BE49-F238E27FC236}">
                <a16:creationId xmlns:a16="http://schemas.microsoft.com/office/drawing/2014/main" id="{D7953E18-2E14-48C5-B6D7-F67B1086C743}"/>
              </a:ext>
            </a:extLst>
          </p:cNvPr>
          <p:cNvSpPr/>
          <p:nvPr/>
        </p:nvSpPr>
        <p:spPr>
          <a:xfrm>
            <a:off x="6675685" y="1123124"/>
            <a:ext cx="1235413" cy="46692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>
            <a:extLst>
              <a:ext uri="{FF2B5EF4-FFF2-40B4-BE49-F238E27FC236}">
                <a16:creationId xmlns:a16="http://schemas.microsoft.com/office/drawing/2014/main" id="{1C137C91-9190-47A0-9231-D6B016F5A280}"/>
              </a:ext>
            </a:extLst>
          </p:cNvPr>
          <p:cNvSpPr/>
          <p:nvPr/>
        </p:nvSpPr>
        <p:spPr>
          <a:xfrm>
            <a:off x="3565347" y="1066182"/>
            <a:ext cx="1235413" cy="46692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FAAB21B2-6C32-463B-930D-F9C200C6183B}"/>
              </a:ext>
            </a:extLst>
          </p:cNvPr>
          <p:cNvSpPr txBox="1"/>
          <p:nvPr/>
        </p:nvSpPr>
        <p:spPr>
          <a:xfrm>
            <a:off x="321547" y="5888986"/>
            <a:ext cx="11410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Do you know what other superheroes do?</a:t>
            </a:r>
          </a:p>
          <a:p>
            <a:pPr algn="ctr"/>
            <a:r>
              <a:rPr lang="hr-HR" sz="2400" i="1"/>
              <a:t>Znaš li kojim zanimanjem se bave ostali superheroji?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34531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70C624AE-7F06-43A2-ACDC-F99DDFEFE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70" y="1787166"/>
            <a:ext cx="5553075" cy="4010025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EAF5C52F-EF88-4804-A156-2D8231BD4041}"/>
              </a:ext>
            </a:extLst>
          </p:cNvPr>
          <p:cNvSpPr txBox="1"/>
          <p:nvPr/>
        </p:nvSpPr>
        <p:spPr>
          <a:xfrm>
            <a:off x="180870" y="162204"/>
            <a:ext cx="113948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again. Are the sentences true (T) or false (F)? Underline the sentence in the text that supports your answer. </a:t>
            </a:r>
          </a:p>
          <a:p>
            <a:r>
              <a:rPr lang="hr-HR" sz="2400" i="1"/>
              <a:t>Ponovno pročitaj tekst. Jesu li rečenice točne (T) ili netočne (F)? U tekstu podcrtaj rečenicu koja potvrđuje tvoj odgovor.</a:t>
            </a:r>
          </a:p>
        </p:txBody>
      </p:sp>
      <p:sp>
        <p:nvSpPr>
          <p:cNvPr id="5" name="Elipsa 4">
            <a:extLst>
              <a:ext uri="{FF2B5EF4-FFF2-40B4-BE49-F238E27FC236}">
                <a16:creationId xmlns:a16="http://schemas.microsoft.com/office/drawing/2014/main" id="{9831BCF4-DD18-4B8D-8D0B-EFD9C4B87996}"/>
              </a:ext>
            </a:extLst>
          </p:cNvPr>
          <p:cNvSpPr/>
          <p:nvPr/>
        </p:nvSpPr>
        <p:spPr>
          <a:xfrm>
            <a:off x="5345722" y="2884715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>
            <a:extLst>
              <a:ext uri="{FF2B5EF4-FFF2-40B4-BE49-F238E27FC236}">
                <a16:creationId xmlns:a16="http://schemas.microsoft.com/office/drawing/2014/main" id="{46DA5724-631A-4E33-9AC1-A524F7A0D24E}"/>
              </a:ext>
            </a:extLst>
          </p:cNvPr>
          <p:cNvSpPr/>
          <p:nvPr/>
        </p:nvSpPr>
        <p:spPr>
          <a:xfrm>
            <a:off x="5311913" y="3743122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>
            <a:extLst>
              <a:ext uri="{FF2B5EF4-FFF2-40B4-BE49-F238E27FC236}">
                <a16:creationId xmlns:a16="http://schemas.microsoft.com/office/drawing/2014/main" id="{F4BFBEA5-D211-41BB-986D-12623BF4FBA1}"/>
              </a:ext>
            </a:extLst>
          </p:cNvPr>
          <p:cNvSpPr/>
          <p:nvPr/>
        </p:nvSpPr>
        <p:spPr>
          <a:xfrm>
            <a:off x="5311912" y="5383062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>
            <a:extLst>
              <a:ext uri="{FF2B5EF4-FFF2-40B4-BE49-F238E27FC236}">
                <a16:creationId xmlns:a16="http://schemas.microsoft.com/office/drawing/2014/main" id="{9380A55D-1446-408F-890B-75C3EE86B9EA}"/>
              </a:ext>
            </a:extLst>
          </p:cNvPr>
          <p:cNvSpPr/>
          <p:nvPr/>
        </p:nvSpPr>
        <p:spPr>
          <a:xfrm>
            <a:off x="4983981" y="2452730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id="{79ABAB55-B040-4A8D-9578-F002C40887FB}"/>
              </a:ext>
            </a:extLst>
          </p:cNvPr>
          <p:cNvSpPr/>
          <p:nvPr/>
        </p:nvSpPr>
        <p:spPr>
          <a:xfrm>
            <a:off x="4950171" y="3306956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DD2DB5F1-3CDC-45E8-A354-772034A2E993}"/>
              </a:ext>
            </a:extLst>
          </p:cNvPr>
          <p:cNvSpPr/>
          <p:nvPr/>
        </p:nvSpPr>
        <p:spPr>
          <a:xfrm>
            <a:off x="4933503" y="4161182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59DDB24B-258B-4038-BC79-50ACE6FC7C53}"/>
              </a:ext>
            </a:extLst>
          </p:cNvPr>
          <p:cNvSpPr/>
          <p:nvPr/>
        </p:nvSpPr>
        <p:spPr>
          <a:xfrm>
            <a:off x="4939886" y="4598322"/>
            <a:ext cx="361741" cy="38183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F5996FB4-1B94-4E9F-AD96-EAD1FCD55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92390"/>
            <a:ext cx="5534025" cy="5334000"/>
          </a:xfrm>
          <a:prstGeom prst="rect">
            <a:avLst/>
          </a:prstGeom>
        </p:spPr>
      </p:pic>
      <p:cxnSp>
        <p:nvCxnSpPr>
          <p:cNvPr id="15" name="Ravni poveznik 14">
            <a:extLst>
              <a:ext uri="{FF2B5EF4-FFF2-40B4-BE49-F238E27FC236}">
                <a16:creationId xmlns:a16="http://schemas.microsoft.com/office/drawing/2014/main" id="{42863F07-A2F5-41BD-B152-AB735507AA7F}"/>
              </a:ext>
            </a:extLst>
          </p:cNvPr>
          <p:cNvCxnSpPr/>
          <p:nvPr/>
        </p:nvCxnSpPr>
        <p:spPr>
          <a:xfrm>
            <a:off x="11093380" y="2965101"/>
            <a:ext cx="351692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vni poveznik 15">
            <a:extLst>
              <a:ext uri="{FF2B5EF4-FFF2-40B4-BE49-F238E27FC236}">
                <a16:creationId xmlns:a16="http://schemas.microsoft.com/office/drawing/2014/main" id="{D906785C-3E7A-4AC2-8FC6-8C19D55398C1}"/>
              </a:ext>
            </a:extLst>
          </p:cNvPr>
          <p:cNvCxnSpPr>
            <a:cxnSpLocks/>
          </p:cNvCxnSpPr>
          <p:nvPr/>
        </p:nvCxnSpPr>
        <p:spPr>
          <a:xfrm>
            <a:off x="9755275" y="3299420"/>
            <a:ext cx="1689797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vni poveznik 17">
            <a:extLst>
              <a:ext uri="{FF2B5EF4-FFF2-40B4-BE49-F238E27FC236}">
                <a16:creationId xmlns:a16="http://schemas.microsoft.com/office/drawing/2014/main" id="{15FCCB59-1E3F-480D-AC44-951202062A8B}"/>
              </a:ext>
            </a:extLst>
          </p:cNvPr>
          <p:cNvCxnSpPr>
            <a:cxnSpLocks/>
          </p:cNvCxnSpPr>
          <p:nvPr/>
        </p:nvCxnSpPr>
        <p:spPr>
          <a:xfrm>
            <a:off x="9839011" y="3651113"/>
            <a:ext cx="1430215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vni poveznik 19">
            <a:extLst>
              <a:ext uri="{FF2B5EF4-FFF2-40B4-BE49-F238E27FC236}">
                <a16:creationId xmlns:a16="http://schemas.microsoft.com/office/drawing/2014/main" id="{8D6BFAFA-5DF1-447F-AC39-2EB3E55B6536}"/>
              </a:ext>
            </a:extLst>
          </p:cNvPr>
          <p:cNvCxnSpPr>
            <a:cxnSpLocks/>
          </p:cNvCxnSpPr>
          <p:nvPr/>
        </p:nvCxnSpPr>
        <p:spPr>
          <a:xfrm>
            <a:off x="8974853" y="4906108"/>
            <a:ext cx="1304611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avni poveznik 22">
            <a:extLst>
              <a:ext uri="{FF2B5EF4-FFF2-40B4-BE49-F238E27FC236}">
                <a16:creationId xmlns:a16="http://schemas.microsoft.com/office/drawing/2014/main" id="{DA10AA0F-B49A-4D17-B5C0-FDC546E7590F}"/>
              </a:ext>
            </a:extLst>
          </p:cNvPr>
          <p:cNvCxnSpPr>
            <a:cxnSpLocks/>
          </p:cNvCxnSpPr>
          <p:nvPr/>
        </p:nvCxnSpPr>
        <p:spPr>
          <a:xfrm>
            <a:off x="6362281" y="5227655"/>
            <a:ext cx="862484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vni poveznik 24">
            <a:extLst>
              <a:ext uri="{FF2B5EF4-FFF2-40B4-BE49-F238E27FC236}">
                <a16:creationId xmlns:a16="http://schemas.microsoft.com/office/drawing/2014/main" id="{4E123143-0EFB-4F4F-AAF8-B5C111593296}"/>
              </a:ext>
            </a:extLst>
          </p:cNvPr>
          <p:cNvCxnSpPr>
            <a:cxnSpLocks/>
          </p:cNvCxnSpPr>
          <p:nvPr/>
        </p:nvCxnSpPr>
        <p:spPr>
          <a:xfrm>
            <a:off x="10741688" y="2303584"/>
            <a:ext cx="83401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avni poveznik 26">
            <a:extLst>
              <a:ext uri="{FF2B5EF4-FFF2-40B4-BE49-F238E27FC236}">
                <a16:creationId xmlns:a16="http://schemas.microsoft.com/office/drawing/2014/main" id="{6FF85CEC-AC66-406F-B634-C16B10A7F8EC}"/>
              </a:ext>
            </a:extLst>
          </p:cNvPr>
          <p:cNvCxnSpPr>
            <a:cxnSpLocks/>
          </p:cNvCxnSpPr>
          <p:nvPr/>
        </p:nvCxnSpPr>
        <p:spPr>
          <a:xfrm>
            <a:off x="9839011" y="2605968"/>
            <a:ext cx="1515626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avni poveznik 28">
            <a:extLst>
              <a:ext uri="{FF2B5EF4-FFF2-40B4-BE49-F238E27FC236}">
                <a16:creationId xmlns:a16="http://schemas.microsoft.com/office/drawing/2014/main" id="{BAA53D39-C48D-429E-87F6-02ED1236221B}"/>
              </a:ext>
            </a:extLst>
          </p:cNvPr>
          <p:cNvCxnSpPr>
            <a:cxnSpLocks/>
          </p:cNvCxnSpPr>
          <p:nvPr/>
        </p:nvCxnSpPr>
        <p:spPr>
          <a:xfrm>
            <a:off x="9839011" y="2965101"/>
            <a:ext cx="715107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Slika 31">
            <a:extLst>
              <a:ext uri="{FF2B5EF4-FFF2-40B4-BE49-F238E27FC236}">
                <a16:creationId xmlns:a16="http://schemas.microsoft.com/office/drawing/2014/main" id="{CCCBCCB2-D073-4110-87B0-F429EBA79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4907" y="1283068"/>
            <a:ext cx="4419153" cy="5574932"/>
          </a:xfrm>
          <a:prstGeom prst="rect">
            <a:avLst/>
          </a:prstGeom>
        </p:spPr>
      </p:pic>
      <p:cxnSp>
        <p:nvCxnSpPr>
          <p:cNvPr id="40" name="Ravni poveznik 39">
            <a:extLst>
              <a:ext uri="{FF2B5EF4-FFF2-40B4-BE49-F238E27FC236}">
                <a16:creationId xmlns:a16="http://schemas.microsoft.com/office/drawing/2014/main" id="{C2F965BD-866C-4B9F-B62C-765174628251}"/>
              </a:ext>
            </a:extLst>
          </p:cNvPr>
          <p:cNvCxnSpPr/>
          <p:nvPr/>
        </p:nvCxnSpPr>
        <p:spPr>
          <a:xfrm>
            <a:off x="7797521" y="3578262"/>
            <a:ext cx="793820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vni poveznik 40">
            <a:extLst>
              <a:ext uri="{FF2B5EF4-FFF2-40B4-BE49-F238E27FC236}">
                <a16:creationId xmlns:a16="http://schemas.microsoft.com/office/drawing/2014/main" id="{80DF7FF0-FC86-4559-B9DD-429BCB8E3349}"/>
              </a:ext>
            </a:extLst>
          </p:cNvPr>
          <p:cNvCxnSpPr/>
          <p:nvPr/>
        </p:nvCxnSpPr>
        <p:spPr>
          <a:xfrm>
            <a:off x="7224765" y="3916668"/>
            <a:ext cx="793820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vni poveznik 41">
            <a:extLst>
              <a:ext uri="{FF2B5EF4-FFF2-40B4-BE49-F238E27FC236}">
                <a16:creationId xmlns:a16="http://schemas.microsoft.com/office/drawing/2014/main" id="{F8DB9FEC-D0DF-44EA-8D94-A2B772305C34}"/>
              </a:ext>
            </a:extLst>
          </p:cNvPr>
          <p:cNvCxnSpPr/>
          <p:nvPr/>
        </p:nvCxnSpPr>
        <p:spPr>
          <a:xfrm>
            <a:off x="8390663" y="4464192"/>
            <a:ext cx="793820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avni poveznik 42">
            <a:extLst>
              <a:ext uri="{FF2B5EF4-FFF2-40B4-BE49-F238E27FC236}">
                <a16:creationId xmlns:a16="http://schemas.microsoft.com/office/drawing/2014/main" id="{2B3E29D8-C1E5-4C33-B841-BAA26636B72C}"/>
              </a:ext>
            </a:extLst>
          </p:cNvPr>
          <p:cNvCxnSpPr>
            <a:cxnSpLocks/>
          </p:cNvCxnSpPr>
          <p:nvPr/>
        </p:nvCxnSpPr>
        <p:spPr>
          <a:xfrm>
            <a:off x="7224765" y="4789241"/>
            <a:ext cx="969666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avni poveznik 45">
            <a:extLst>
              <a:ext uri="{FF2B5EF4-FFF2-40B4-BE49-F238E27FC236}">
                <a16:creationId xmlns:a16="http://schemas.microsoft.com/office/drawing/2014/main" id="{E4AA0B2C-CF3C-4238-A6FB-6AD2FE658322}"/>
              </a:ext>
            </a:extLst>
          </p:cNvPr>
          <p:cNvCxnSpPr>
            <a:cxnSpLocks/>
          </p:cNvCxnSpPr>
          <p:nvPr/>
        </p:nvCxnSpPr>
        <p:spPr>
          <a:xfrm>
            <a:off x="9018685" y="5905577"/>
            <a:ext cx="1803390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avni poveznik 48">
            <a:extLst>
              <a:ext uri="{FF2B5EF4-FFF2-40B4-BE49-F238E27FC236}">
                <a16:creationId xmlns:a16="http://schemas.microsoft.com/office/drawing/2014/main" id="{563AD260-8380-4F0B-B446-83BE3AEBFF27}"/>
              </a:ext>
            </a:extLst>
          </p:cNvPr>
          <p:cNvCxnSpPr>
            <a:cxnSpLocks/>
          </p:cNvCxnSpPr>
          <p:nvPr/>
        </p:nvCxnSpPr>
        <p:spPr>
          <a:xfrm>
            <a:off x="7115908" y="6212605"/>
            <a:ext cx="3080656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60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3547AA6E-38A5-420D-BE9C-D606AD23D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07" y="672977"/>
            <a:ext cx="5915025" cy="447675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FDDDCB4F-4883-4C20-83B4-0AE45C3DE27A}"/>
              </a:ext>
            </a:extLst>
          </p:cNvPr>
          <p:cNvSpPr txBox="1"/>
          <p:nvPr/>
        </p:nvSpPr>
        <p:spPr>
          <a:xfrm>
            <a:off x="703384" y="241160"/>
            <a:ext cx="9626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Podcrtaj sve superlative u tekstovima.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0F167AC8-BE8C-462E-A759-C941DF0D3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866" y="1120652"/>
            <a:ext cx="10473732" cy="5569366"/>
          </a:xfrm>
          <a:prstGeom prst="rect">
            <a:avLst/>
          </a:prstGeom>
        </p:spPr>
      </p:pic>
      <p:cxnSp>
        <p:nvCxnSpPr>
          <p:cNvPr id="11" name="Ravni poveznik 10">
            <a:extLst>
              <a:ext uri="{FF2B5EF4-FFF2-40B4-BE49-F238E27FC236}">
                <a16:creationId xmlns:a16="http://schemas.microsoft.com/office/drawing/2014/main" id="{B7DB2595-3B2E-4F5D-93EC-EFE5420B8592}"/>
              </a:ext>
            </a:extLst>
          </p:cNvPr>
          <p:cNvCxnSpPr/>
          <p:nvPr/>
        </p:nvCxnSpPr>
        <p:spPr>
          <a:xfrm>
            <a:off x="2401556" y="5466303"/>
            <a:ext cx="1055077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vni poveznik 11">
            <a:extLst>
              <a:ext uri="{FF2B5EF4-FFF2-40B4-BE49-F238E27FC236}">
                <a16:creationId xmlns:a16="http://schemas.microsoft.com/office/drawing/2014/main" id="{788F85AA-14D2-4D86-9180-DB6F14E96DE9}"/>
              </a:ext>
            </a:extLst>
          </p:cNvPr>
          <p:cNvCxnSpPr/>
          <p:nvPr/>
        </p:nvCxnSpPr>
        <p:spPr>
          <a:xfrm>
            <a:off x="7869534" y="4131547"/>
            <a:ext cx="1055077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1132EA1-D1E9-4432-AD83-4F61415C362D}"/>
              </a:ext>
            </a:extLst>
          </p:cNvPr>
          <p:cNvSpPr txBox="1"/>
          <p:nvPr/>
        </p:nvSpPr>
        <p:spPr>
          <a:xfrm>
            <a:off x="1979525" y="2165673"/>
            <a:ext cx="8979720" cy="267765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Copy the superlatives in your notebook.</a:t>
            </a:r>
          </a:p>
          <a:p>
            <a:pPr algn="ctr"/>
            <a:r>
              <a:rPr lang="hr-HR" sz="2400" i="1"/>
              <a:t>Prepiši superlative u bilježnicu.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Use the superlatives from the text and write the sentences on your own (about superheroes, animals or your school).</a:t>
            </a:r>
          </a:p>
          <a:p>
            <a:pPr algn="ctr"/>
            <a:r>
              <a:rPr lang="hr-HR" sz="2400" i="1"/>
              <a:t>Koristeći superlative iz teksta osmisli i napiši nove rečenice (o superherojima, životinjama ili svojoj školi).</a:t>
            </a:r>
          </a:p>
        </p:txBody>
      </p:sp>
    </p:spTree>
    <p:extLst>
      <p:ext uri="{BB962C8B-B14F-4D97-AF65-F5344CB8AC3E}">
        <p14:creationId xmlns:p14="http://schemas.microsoft.com/office/powerpoint/2010/main" val="77797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737A1910-E81A-4798-B620-B79AF433B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42" y="228600"/>
            <a:ext cx="6296025" cy="3200400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9156AC74-2F04-461A-8EF9-67E861D2FA65}"/>
              </a:ext>
            </a:extLst>
          </p:cNvPr>
          <p:cNvSpPr txBox="1"/>
          <p:nvPr/>
        </p:nvSpPr>
        <p:spPr>
          <a:xfrm>
            <a:off x="6973556" y="311499"/>
            <a:ext cx="4983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Poveži izraze s odgovarajućim definicijama.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18F0C3D-A555-46A1-A678-6485420D76CE}"/>
              </a:ext>
            </a:extLst>
          </p:cNvPr>
          <p:cNvSpPr txBox="1"/>
          <p:nvPr/>
        </p:nvSpPr>
        <p:spPr>
          <a:xfrm>
            <a:off x="3322654" y="783771"/>
            <a:ext cx="562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3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B8E2527C-5193-4308-BFFB-C82F9CE9B057}"/>
              </a:ext>
            </a:extLst>
          </p:cNvPr>
          <p:cNvSpPr txBox="1"/>
          <p:nvPr/>
        </p:nvSpPr>
        <p:spPr>
          <a:xfrm>
            <a:off x="3322654" y="1437193"/>
            <a:ext cx="562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4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CB586198-62DE-44DE-A3FF-E8043682D066}"/>
              </a:ext>
            </a:extLst>
          </p:cNvPr>
          <p:cNvSpPr txBox="1"/>
          <p:nvPr/>
        </p:nvSpPr>
        <p:spPr>
          <a:xfrm>
            <a:off x="3309492" y="2202263"/>
            <a:ext cx="562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1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DC43BE5-851D-4C04-B979-DEB7399EDD65}"/>
              </a:ext>
            </a:extLst>
          </p:cNvPr>
          <p:cNvSpPr txBox="1"/>
          <p:nvPr/>
        </p:nvSpPr>
        <p:spPr>
          <a:xfrm>
            <a:off x="3322654" y="2584798"/>
            <a:ext cx="562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2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303BDCB4-4E71-4D5D-BA0F-25B5E05FA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4296857"/>
            <a:ext cx="5734050" cy="2247900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7EC6EB65-111E-4788-B02A-EA43C9B78C1E}"/>
              </a:ext>
            </a:extLst>
          </p:cNvPr>
          <p:cNvSpPr txBox="1"/>
          <p:nvPr/>
        </p:nvSpPr>
        <p:spPr>
          <a:xfrm>
            <a:off x="6662057" y="4762918"/>
            <a:ext cx="4642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Odgovori na pitanja u paru.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A6792690-982F-439B-853B-271C7E593E36}"/>
              </a:ext>
            </a:extLst>
          </p:cNvPr>
          <p:cNvSpPr txBox="1"/>
          <p:nvPr/>
        </p:nvSpPr>
        <p:spPr>
          <a:xfrm>
            <a:off x="6662057" y="5420807"/>
            <a:ext cx="5200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Answer the questions in your notebook.</a:t>
            </a:r>
          </a:p>
          <a:p>
            <a:r>
              <a:rPr lang="hr-HR" sz="2400" i="1"/>
              <a:t>Zapiši odgovore na pitanja u svoju bilježnicu.</a:t>
            </a:r>
          </a:p>
        </p:txBody>
      </p:sp>
    </p:spTree>
    <p:extLst>
      <p:ext uri="{BB962C8B-B14F-4D97-AF65-F5344CB8AC3E}">
        <p14:creationId xmlns:p14="http://schemas.microsoft.com/office/powerpoint/2010/main" val="259416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0AD8DD2C-3EDD-4FC2-866B-C1C10AE49654}"/>
              </a:ext>
            </a:extLst>
          </p:cNvPr>
          <p:cNvSpPr txBox="1"/>
          <p:nvPr/>
        </p:nvSpPr>
        <p:spPr>
          <a:xfrm>
            <a:off x="1368251" y="1798655"/>
            <a:ext cx="94554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How much do you remember about superheroes? Click on the following link and do the quiz.</a:t>
            </a:r>
          </a:p>
          <a:p>
            <a:pPr algn="ctr"/>
            <a:r>
              <a:rPr lang="hr-HR" sz="2400" i="1"/>
              <a:t>Koliko se sjećaš o superherojima? Otvori poveznicu i riješi kviz.</a:t>
            </a:r>
          </a:p>
          <a:p>
            <a:endParaRPr lang="hr-HR" sz="2400" i="1"/>
          </a:p>
          <a:p>
            <a:pPr algn="ctr"/>
            <a:r>
              <a:rPr lang="hr-HR" sz="2400" i="1">
                <a:hlinkClick r:id="rId2"/>
              </a:rPr>
              <a:t>https://wordwall.net/play/261/687/730</a:t>
            </a:r>
            <a:r>
              <a:rPr lang="hr-HR" sz="2400" i="1"/>
              <a:t> 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A785A234-9D2F-4BAF-8DF1-1F1FE719D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39485" cy="68580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073BFE74-3B8E-4422-B985-3868B1112A5D}"/>
              </a:ext>
            </a:extLst>
          </p:cNvPr>
          <p:cNvSpPr txBox="1"/>
          <p:nvPr/>
        </p:nvSpPr>
        <p:spPr>
          <a:xfrm>
            <a:off x="6471140" y="592852"/>
            <a:ext cx="5446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120.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DFDD112A-9C29-4A51-BEF7-5A0D32F0BF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352" y="142740"/>
            <a:ext cx="8418843" cy="3594907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226304E8-EE20-47DF-A8D5-DD6B54521AEA}"/>
              </a:ext>
            </a:extLst>
          </p:cNvPr>
          <p:cNvSpPr txBox="1"/>
          <p:nvPr/>
        </p:nvSpPr>
        <p:spPr>
          <a:xfrm>
            <a:off x="6219933" y="1202731"/>
            <a:ext cx="54462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Which texts are these words from?</a:t>
            </a:r>
          </a:p>
          <a:p>
            <a:r>
              <a:rPr lang="hr-HR" sz="2400" i="1"/>
              <a:t>Iz kojih su tekstova ove riječi?</a:t>
            </a:r>
          </a:p>
          <a:p>
            <a:endParaRPr lang="hr-HR" sz="2400"/>
          </a:p>
          <a:p>
            <a:r>
              <a:rPr lang="hr-HR" sz="2400"/>
              <a:t>Can you find a sentences with the word ”crime” in it?</a:t>
            </a:r>
          </a:p>
          <a:p>
            <a:r>
              <a:rPr lang="hr-HR" sz="2400" i="1"/>
              <a:t>Možeš li pronaći rečenicu u kojoj se nalazi riječ „crime (zločin)”?</a:t>
            </a:r>
          </a:p>
          <a:p>
            <a:endParaRPr lang="hr-HR" sz="2400" i="1"/>
          </a:p>
          <a:p>
            <a:endParaRPr lang="hr-HR" sz="2400" i="1"/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EE8C160-EB4B-46F4-948D-4503DE7B3199}"/>
              </a:ext>
            </a:extLst>
          </p:cNvPr>
          <p:cNvSpPr txBox="1"/>
          <p:nvPr/>
        </p:nvSpPr>
        <p:spPr>
          <a:xfrm>
            <a:off x="6096000" y="1347038"/>
            <a:ext cx="5998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ponuđenim riječima.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A1B85585-D86D-4BB0-8EC1-94B60C4F0FAE}"/>
              </a:ext>
            </a:extLst>
          </p:cNvPr>
          <p:cNvSpPr txBox="1"/>
          <p:nvPr/>
        </p:nvSpPr>
        <p:spPr>
          <a:xfrm>
            <a:off x="3092257" y="1457430"/>
            <a:ext cx="1929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66"/>
                </a:solidFill>
              </a:rPr>
              <a:t>inventor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5FEF4DAD-2745-4F67-8504-A49BD3E684D6}"/>
              </a:ext>
            </a:extLst>
          </p:cNvPr>
          <p:cNvSpPr txBox="1"/>
          <p:nvPr/>
        </p:nvSpPr>
        <p:spPr>
          <a:xfrm>
            <a:off x="802907" y="2082102"/>
            <a:ext cx="1929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66"/>
                </a:solidFill>
              </a:rPr>
              <a:t>cave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8E68E6BB-1005-4322-B9EB-33501E1C718A}"/>
              </a:ext>
            </a:extLst>
          </p:cNvPr>
          <p:cNvSpPr txBox="1"/>
          <p:nvPr/>
        </p:nvSpPr>
        <p:spPr>
          <a:xfrm>
            <a:off x="4056899" y="2448527"/>
            <a:ext cx="1929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66"/>
                </a:solidFill>
              </a:rPr>
              <a:t>spiderwebs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B17D410-8048-4407-9F0D-191882EFEF83}"/>
              </a:ext>
            </a:extLst>
          </p:cNvPr>
          <p:cNvSpPr txBox="1"/>
          <p:nvPr/>
        </p:nvSpPr>
        <p:spPr>
          <a:xfrm>
            <a:off x="1767549" y="2800110"/>
            <a:ext cx="1929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66"/>
                </a:solidFill>
              </a:rPr>
              <a:t>power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9A16207D-A7A4-4FBC-973A-BB6E042ACC5C}"/>
              </a:ext>
            </a:extLst>
          </p:cNvPr>
          <p:cNvSpPr txBox="1"/>
          <p:nvPr/>
        </p:nvSpPr>
        <p:spPr>
          <a:xfrm>
            <a:off x="2332893" y="3103252"/>
            <a:ext cx="1929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66"/>
                </a:solidFill>
              </a:rPr>
              <a:t>crime</a:t>
            </a:r>
          </a:p>
        </p:txBody>
      </p:sp>
      <p:pic>
        <p:nvPicPr>
          <p:cNvPr id="21" name="Slika 20">
            <a:extLst>
              <a:ext uri="{FF2B5EF4-FFF2-40B4-BE49-F238E27FC236}">
                <a16:creationId xmlns:a16="http://schemas.microsoft.com/office/drawing/2014/main" id="{86FDD081-1F74-405B-8C3A-0FDBD2A6CD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598" y="4618662"/>
            <a:ext cx="8418842" cy="2062405"/>
          </a:xfrm>
          <a:prstGeom prst="rect">
            <a:avLst/>
          </a:prstGeom>
        </p:spPr>
      </p:pic>
      <p:sp>
        <p:nvSpPr>
          <p:cNvPr id="22" name="TekstniOkvir 21">
            <a:extLst>
              <a:ext uri="{FF2B5EF4-FFF2-40B4-BE49-F238E27FC236}">
                <a16:creationId xmlns:a16="http://schemas.microsoft.com/office/drawing/2014/main" id="{C16101C0-5E6D-45A8-A302-8C2C9CA15C4E}"/>
              </a:ext>
            </a:extLst>
          </p:cNvPr>
          <p:cNvSpPr txBox="1"/>
          <p:nvPr/>
        </p:nvSpPr>
        <p:spPr>
          <a:xfrm>
            <a:off x="722435" y="4300934"/>
            <a:ext cx="10101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Dovrši rečenice, a potom ih pročitajte jedni drugima u malim grupama.</a:t>
            </a:r>
          </a:p>
        </p:txBody>
      </p:sp>
    </p:spTree>
    <p:extLst>
      <p:ext uri="{BB962C8B-B14F-4D97-AF65-F5344CB8AC3E}">
        <p14:creationId xmlns:p14="http://schemas.microsoft.com/office/powerpoint/2010/main" val="153839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13" grpId="0" build="allAtOnce"/>
      <p:bldP spid="14" grpId="0"/>
      <p:bldP spid="15" grpId="0"/>
      <p:bldP spid="16" grpId="0"/>
      <p:bldP spid="17" grpId="0"/>
      <p:bldP spid="18" grpId="0"/>
      <p:bldP spid="19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5DC30F56-D84F-4A9F-909F-413652242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6234"/>
            <a:ext cx="6699330" cy="4978958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F9BD5819-5D99-4F30-9AEE-704530944B40}"/>
              </a:ext>
            </a:extLst>
          </p:cNvPr>
          <p:cNvSpPr txBox="1"/>
          <p:nvPr/>
        </p:nvSpPr>
        <p:spPr>
          <a:xfrm>
            <a:off x="7556361" y="1351508"/>
            <a:ext cx="424040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Do you know what a ”blog” is?</a:t>
            </a:r>
          </a:p>
          <a:p>
            <a:r>
              <a:rPr lang="hr-HR" sz="2400" i="1"/>
              <a:t>Znaš li što znači riječ „blog”?</a:t>
            </a:r>
          </a:p>
          <a:p>
            <a:endParaRPr lang="hr-HR" sz="2400">
              <a:solidFill>
                <a:srgbClr val="FF0066"/>
              </a:solidFill>
            </a:endParaRPr>
          </a:p>
          <a:p>
            <a:r>
              <a:rPr lang="hr-HR" sz="2400">
                <a:solidFill>
                  <a:srgbClr val="FF0066"/>
                </a:solidFill>
              </a:rPr>
              <a:t>Blog is a short form of the term „weblog” (web + log, </a:t>
            </a:r>
            <a:r>
              <a:rPr lang="hr-HR" sz="2400" i="1">
                <a:solidFill>
                  <a:srgbClr val="FF0066"/>
                </a:solidFill>
              </a:rPr>
              <a:t>internetski dnevnik</a:t>
            </a:r>
            <a:r>
              <a:rPr lang="hr-HR" sz="2400">
                <a:solidFill>
                  <a:srgbClr val="FF0066"/>
                </a:solidFill>
              </a:rPr>
              <a:t>)</a:t>
            </a:r>
          </a:p>
          <a:p>
            <a:endParaRPr lang="hr-HR" sz="2400"/>
          </a:p>
          <a:p>
            <a:r>
              <a:rPr lang="hr-HR" sz="2400"/>
              <a:t>Do you know anyone who writes a blog?</a:t>
            </a:r>
          </a:p>
          <a:p>
            <a:r>
              <a:rPr lang="hr-HR" sz="2400" i="1"/>
              <a:t>Znaš li nekoga tko piše blog?</a:t>
            </a:r>
          </a:p>
          <a:p>
            <a:endParaRPr lang="hr-HR" sz="240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62727BED-C56F-446A-BCD7-71A4D9167381}"/>
              </a:ext>
            </a:extLst>
          </p:cNvPr>
          <p:cNvSpPr txBox="1"/>
          <p:nvPr/>
        </p:nvSpPr>
        <p:spPr>
          <a:xfrm>
            <a:off x="7144271" y="335845"/>
            <a:ext cx="489354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/>
              <a:t>Napiši kratak tekst (do 80 riječi) o nekom svom superheroju. Možeš se poslužiti rečenicama iz 8. zadatka, no trebaš dodati barem dvije nove informacije i jednu fotografiju ili ilustraciju.</a:t>
            </a:r>
          </a:p>
          <a:p>
            <a:endParaRPr lang="hr-HR" sz="2200" i="1"/>
          </a:p>
          <a:p>
            <a:r>
              <a:rPr lang="hr-HR" sz="2200" i="1"/>
              <a:t>Prilikom pisanja teksta vodi računa o check-listi koju ste osmislili zajedno s vašim učiteljem.</a:t>
            </a:r>
          </a:p>
          <a:p>
            <a:endParaRPr lang="hr-HR" sz="2200" i="1"/>
          </a:p>
          <a:p>
            <a:r>
              <a:rPr lang="hr-HR" sz="2200" i="1"/>
              <a:t>U parovima zamijenite bilježnice i jedan drugome, uz pomoć check-liste, napišite što ste dobro napravili, a što bi trebali popraviti.</a:t>
            </a:r>
          </a:p>
          <a:p>
            <a:endParaRPr lang="hr-HR" sz="2200" i="1"/>
          </a:p>
          <a:p>
            <a:r>
              <a:rPr lang="hr-HR" sz="2200" i="1"/>
              <a:t>Ispravi pogreške u svom tekstu prema uputama prijatelja i prepiši blog u udžbenik.</a:t>
            </a:r>
          </a:p>
        </p:txBody>
      </p:sp>
    </p:spTree>
    <p:extLst>
      <p:ext uri="{BB962C8B-B14F-4D97-AF65-F5344CB8AC3E}">
        <p14:creationId xmlns:p14="http://schemas.microsoft.com/office/powerpoint/2010/main" val="117522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B9B0D469-D741-4182-B5ED-9E27107ACF2E}"/>
              </a:ext>
            </a:extLst>
          </p:cNvPr>
          <p:cNvSpPr txBox="1"/>
          <p:nvPr/>
        </p:nvSpPr>
        <p:spPr>
          <a:xfrm>
            <a:off x="1525341" y="1871111"/>
            <a:ext cx="97489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400" b="1">
                <a:hlinkClick r:id="rId2"/>
              </a:rPr>
              <a:t>https://wordwall.net/play/261/682/951</a:t>
            </a:r>
            <a:r>
              <a:rPr lang="hr-HR" sz="2400" b="1"/>
              <a:t> </a:t>
            </a:r>
          </a:p>
          <a:p>
            <a:pPr algn="ctr"/>
            <a:r>
              <a:rPr lang="hr-HR" sz="2400" b="1">
                <a:hlinkClick r:id="rId3"/>
              </a:rPr>
              <a:t>https://wordwall.net/play/261/684/125</a:t>
            </a:r>
            <a:r>
              <a:rPr lang="hr-HR" sz="2400" b="1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582804" y="301451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links and complete the tasks.</a:t>
            </a:r>
          </a:p>
          <a:p>
            <a:pPr algn="ctr"/>
            <a:r>
              <a:rPr lang="hr-HR" sz="2400" i="1"/>
              <a:t>Otvori sljedeće poveznice i riješi zadatke.</a:t>
            </a:r>
          </a:p>
        </p:txBody>
      </p:sp>
      <p:pic>
        <p:nvPicPr>
          <p:cNvPr id="7" name="Picture 2" descr="Vidi izvornu sliku">
            <a:hlinkClick r:id="rId4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827" y="2641034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65849" y="3694227"/>
            <a:ext cx="9748911" cy="295465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LEARN MORE.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6"/>
              </a:rPr>
              <a:t>https://www.e-sfera.hr/dodatni-digitalni-sadrzaji/901d4dd1-2f14-47aa-b6b8-c027ea8fcfb9/</a:t>
            </a:r>
            <a:r>
              <a:rPr lang="hr-HR" sz="2400" b="1"/>
              <a:t> </a:t>
            </a:r>
          </a:p>
          <a:p>
            <a:pPr algn="ctr"/>
            <a:r>
              <a:rPr lang="hr-HR" b="1"/>
              <a:t> </a:t>
            </a:r>
          </a:p>
          <a:p>
            <a:pPr algn="ctr"/>
            <a:r>
              <a:rPr lang="hr-HR" sz="2400" b="1"/>
              <a:t>Female superheroes</a:t>
            </a:r>
          </a:p>
          <a:p>
            <a:pPr algn="ctr"/>
            <a:endParaRPr lang="hr-HR" sz="2400" b="1"/>
          </a:p>
          <a:p>
            <a:pPr algn="ctr"/>
            <a:r>
              <a:rPr lang="hr-HR" sz="2400"/>
              <a:t>Pročitaj tekst i riješi pripadajuće zadatke.</a:t>
            </a:r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5814</TotalTime>
  <Words>566</Words>
  <Application>Microsoft Office PowerPoint</Application>
  <PresentationFormat>Široki zaslon</PresentationFormat>
  <Paragraphs>77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321</cp:revision>
  <dcterms:created xsi:type="dcterms:W3CDTF">2020-09-19T11:02:00Z</dcterms:created>
  <dcterms:modified xsi:type="dcterms:W3CDTF">2021-05-16T11:55:16Z</dcterms:modified>
</cp:coreProperties>
</file>